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7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194F-71D2-4E93-97EA-5E9912C7DC54}" type="datetimeFigureOut">
              <a:rPr lang="es-AR" smtClean="0"/>
              <a:pPr/>
              <a:t>4/7/2023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35EC-B467-4026-9137-315836BBCFE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194F-71D2-4E93-97EA-5E9912C7DC54}" type="datetimeFigureOut">
              <a:rPr lang="es-AR" smtClean="0"/>
              <a:pPr/>
              <a:t>4/7/2023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35EC-B467-4026-9137-315836BBCFE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194F-71D2-4E93-97EA-5E9912C7DC54}" type="datetimeFigureOut">
              <a:rPr lang="es-AR" smtClean="0"/>
              <a:pPr/>
              <a:t>4/7/2023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35EC-B467-4026-9137-315836BBCFE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194F-71D2-4E93-97EA-5E9912C7DC54}" type="datetimeFigureOut">
              <a:rPr lang="es-AR" smtClean="0"/>
              <a:pPr/>
              <a:t>4/7/2023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35EC-B467-4026-9137-315836BBCFE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194F-71D2-4E93-97EA-5E9912C7DC54}" type="datetimeFigureOut">
              <a:rPr lang="es-AR" smtClean="0"/>
              <a:pPr/>
              <a:t>4/7/2023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35EC-B467-4026-9137-315836BBCFE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194F-71D2-4E93-97EA-5E9912C7DC54}" type="datetimeFigureOut">
              <a:rPr lang="es-AR" smtClean="0"/>
              <a:pPr/>
              <a:t>4/7/2023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35EC-B467-4026-9137-315836BBCFE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194F-71D2-4E93-97EA-5E9912C7DC54}" type="datetimeFigureOut">
              <a:rPr lang="es-AR" smtClean="0"/>
              <a:pPr/>
              <a:t>4/7/2023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35EC-B467-4026-9137-315836BBCFE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194F-71D2-4E93-97EA-5E9912C7DC54}" type="datetimeFigureOut">
              <a:rPr lang="es-AR" smtClean="0"/>
              <a:pPr/>
              <a:t>4/7/2023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35EC-B467-4026-9137-315836BBCFE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194F-71D2-4E93-97EA-5E9912C7DC54}" type="datetimeFigureOut">
              <a:rPr lang="es-AR" smtClean="0"/>
              <a:pPr/>
              <a:t>4/7/2023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35EC-B467-4026-9137-315836BBCFE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194F-71D2-4E93-97EA-5E9912C7DC54}" type="datetimeFigureOut">
              <a:rPr lang="es-AR" smtClean="0"/>
              <a:pPr/>
              <a:t>4/7/2023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35EC-B467-4026-9137-315836BBCFE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194F-71D2-4E93-97EA-5E9912C7DC54}" type="datetimeFigureOut">
              <a:rPr lang="es-AR" smtClean="0"/>
              <a:pPr/>
              <a:t>4/7/2023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35EC-B467-4026-9137-315836BBCFE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0194F-71D2-4E93-97EA-5E9912C7DC54}" type="datetimeFigureOut">
              <a:rPr lang="es-AR" smtClean="0"/>
              <a:pPr/>
              <a:t>4/7/2023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235EC-B467-4026-9137-315836BBCFE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32 Grupo"/>
          <p:cNvGrpSpPr/>
          <p:nvPr/>
        </p:nvGrpSpPr>
        <p:grpSpPr>
          <a:xfrm>
            <a:off x="-36513" y="-144463"/>
            <a:ext cx="9181331" cy="7029847"/>
            <a:chOff x="-36513" y="-144463"/>
            <a:chExt cx="9181331" cy="7029847"/>
          </a:xfrm>
        </p:grpSpPr>
        <p:sp>
          <p:nvSpPr>
            <p:cNvPr id="1030" name="AutoShape 6" descr="Resultado de imagen para volvox"/>
            <p:cNvSpPr>
              <a:spLocks noChangeAspect="1" noChangeArrowheads="1"/>
            </p:cNvSpPr>
            <p:nvPr/>
          </p:nvSpPr>
          <p:spPr bwMode="auto">
            <a:xfrm>
              <a:off x="155575" y="-144463"/>
              <a:ext cx="304800" cy="304801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1032" name="AutoShape 8" descr="Resultado de imagen para volvox"/>
            <p:cNvSpPr>
              <a:spLocks noChangeAspect="1" noChangeArrowheads="1"/>
            </p:cNvSpPr>
            <p:nvPr/>
          </p:nvSpPr>
          <p:spPr bwMode="auto">
            <a:xfrm>
              <a:off x="155575" y="-144463"/>
              <a:ext cx="304800" cy="304801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1034" name="AutoShape 10" descr="Resultado de imagen para volvox"/>
            <p:cNvSpPr>
              <a:spLocks noChangeAspect="1" noChangeArrowheads="1"/>
            </p:cNvSpPr>
            <p:nvPr/>
          </p:nvSpPr>
          <p:spPr bwMode="auto">
            <a:xfrm>
              <a:off x="155575" y="-144463"/>
              <a:ext cx="304800" cy="304801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1036" name="AutoShape 12" descr="Resultado de imagen para volvox"/>
            <p:cNvSpPr>
              <a:spLocks noChangeAspect="1" noChangeArrowheads="1"/>
            </p:cNvSpPr>
            <p:nvPr/>
          </p:nvSpPr>
          <p:spPr bwMode="auto">
            <a:xfrm>
              <a:off x="155575" y="-144463"/>
              <a:ext cx="304800" cy="304801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grpSp>
          <p:nvGrpSpPr>
            <p:cNvPr id="31" name="30 Grupo"/>
            <p:cNvGrpSpPr/>
            <p:nvPr/>
          </p:nvGrpSpPr>
          <p:grpSpPr>
            <a:xfrm>
              <a:off x="-36513" y="35634"/>
              <a:ext cx="9181331" cy="6849750"/>
              <a:chOff x="-36513" y="35634"/>
              <a:chExt cx="9181331" cy="6849750"/>
            </a:xfrm>
          </p:grpSpPr>
          <p:pic>
            <p:nvPicPr>
              <p:cNvPr id="8" name="Picture 12" descr="ANd9GcQea2vkZdx9mR8RlyW__qrE2-3JJQhXVwHxwa9W-3U1mNkUkU_uZw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32038" y="44624"/>
                <a:ext cx="2932250" cy="25202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6" name="Picture 4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876256" y="35634"/>
                <a:ext cx="2232248" cy="2601278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</p:pic>
          <p:pic>
            <p:nvPicPr>
              <p:cNvPr id="17" name="Picture 5" descr="protist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403648" y="44624"/>
                <a:ext cx="3024336" cy="29307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8" name="Picture 2" descr="http://ar.wrs.yahoo.com/_ylt=A0WTf2p_9rJJWRIAuG.29Qt./SIG=12dc0u5ah/EXP=1236551679/**http%3A/www.microscopy-uk.org.uk/mag/imgaug06/euplotes.jp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 b="23857"/>
              <a:stretch>
                <a:fillRect/>
              </a:stretch>
            </p:blipFill>
            <p:spPr bwMode="auto">
              <a:xfrm>
                <a:off x="6444208" y="2520415"/>
                <a:ext cx="2700610" cy="2636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38" name="Picture 14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3999263" y="2348880"/>
                <a:ext cx="2444945" cy="2764160"/>
              </a:xfrm>
              <a:prstGeom prst="rect">
                <a:avLst/>
              </a:prstGeom>
              <a:noFill/>
            </p:spPr>
          </p:pic>
          <p:pic>
            <p:nvPicPr>
              <p:cNvPr id="20" name="Picture 7" descr="Resultado de imagen para trachelomonas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 rot="16200000">
                <a:off x="7417742" y="5190727"/>
                <a:ext cx="1873250" cy="15160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3" name="Picture 2" descr="C:\Users\Bibi Conforti\Desktop\euglena-mutabilis-protist-gerd-guenther.jpg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 l="5075" t="21300" r="4754" b="10181"/>
              <a:stretch>
                <a:fillRect/>
              </a:stretch>
            </p:blipFill>
            <p:spPr bwMode="auto">
              <a:xfrm>
                <a:off x="4067944" y="5085184"/>
                <a:ext cx="3528392" cy="17840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7" name="Picture 4" descr="Resultado de imagen para ameba"/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 rot="16200000">
                <a:off x="-579106" y="587219"/>
                <a:ext cx="2880319" cy="1795129"/>
              </a:xfrm>
              <a:prstGeom prst="rect">
                <a:avLst/>
              </a:prstGeom>
              <a:noFill/>
            </p:spPr>
          </p:pic>
          <p:pic>
            <p:nvPicPr>
              <p:cNvPr id="1046" name="Picture 22" descr="Resultado de imagen para feofitas algas"/>
              <p:cNvPicPr>
                <a:picLocks noChangeAspect="1" noChangeArrowheads="1"/>
              </p:cNvPicPr>
              <p:nvPr/>
            </p:nvPicPr>
            <p:blipFill>
              <a:blip r:embed="rId10" cstate="print"/>
              <a:srcRect/>
              <a:stretch>
                <a:fillRect/>
              </a:stretch>
            </p:blipFill>
            <p:spPr bwMode="auto">
              <a:xfrm rot="5400000">
                <a:off x="-476089" y="3364520"/>
                <a:ext cx="3933056" cy="3053903"/>
              </a:xfrm>
              <a:prstGeom prst="rect">
                <a:avLst/>
              </a:prstGeom>
              <a:noFill/>
            </p:spPr>
          </p:pic>
          <p:pic>
            <p:nvPicPr>
              <p:cNvPr id="29" name="Picture 16" descr="Resultado de imagen para dinoflagelados"/>
              <p:cNvPicPr>
                <a:picLocks noChangeAspect="1" noChangeArrowheads="1"/>
              </p:cNvPicPr>
              <p:nvPr/>
            </p:nvPicPr>
            <p:blipFill>
              <a:blip r:embed="rId11" cstate="print"/>
              <a:srcRect t="1049"/>
              <a:stretch>
                <a:fillRect/>
              </a:stretch>
            </p:blipFill>
            <p:spPr bwMode="auto">
              <a:xfrm rot="5400000">
                <a:off x="1626696" y="2787952"/>
                <a:ext cx="2736305" cy="2002174"/>
              </a:xfrm>
              <a:prstGeom prst="rect">
                <a:avLst/>
              </a:prstGeom>
              <a:noFill/>
            </p:spPr>
          </p:pic>
          <p:pic>
            <p:nvPicPr>
              <p:cNvPr id="30" name="Picture 18" descr="Resultado de imagen para diatomeas"/>
              <p:cNvPicPr>
                <a:picLocks noChangeAspect="1" noChangeArrowheads="1"/>
              </p:cNvPicPr>
              <p:nvPr/>
            </p:nvPicPr>
            <p:blipFill>
              <a:blip r:embed="rId12" cstate="print"/>
              <a:srcRect/>
              <a:stretch>
                <a:fillRect/>
              </a:stretch>
            </p:blipFill>
            <p:spPr bwMode="auto">
              <a:xfrm>
                <a:off x="953273" y="5141168"/>
                <a:ext cx="3114671" cy="1744216"/>
              </a:xfrm>
              <a:prstGeom prst="rect">
                <a:avLst/>
              </a:prstGeom>
              <a:noFill/>
            </p:spPr>
          </p:pic>
        </p:grpSp>
        <p:sp>
          <p:nvSpPr>
            <p:cNvPr id="32" name="31 CuadroTexto"/>
            <p:cNvSpPr txBox="1"/>
            <p:nvPr/>
          </p:nvSpPr>
          <p:spPr>
            <a:xfrm>
              <a:off x="646213" y="1124744"/>
              <a:ext cx="7742211" cy="42165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ea typeface="Batang" pitchFamily="18" charset="-127"/>
                  <a:cs typeface="Aharoni" pitchFamily="2" charset="-79"/>
                </a:rPr>
                <a:t>Curso de posgrado presencial teórico – práctico</a:t>
              </a:r>
            </a:p>
            <a:p>
              <a:pPr algn="ctr"/>
              <a:endParaRPr lang="es-A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Batang" pitchFamily="18" charset="-127"/>
                <a:cs typeface="Aharoni" pitchFamily="2" charset="-79"/>
              </a:endParaRPr>
            </a:p>
            <a:p>
              <a:pPr algn="ctr"/>
              <a:r>
                <a:rPr lang="es-AR" sz="2400" b="1" i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ea typeface="Batang" pitchFamily="18" charset="-127"/>
                  <a:cs typeface="Aharoni" pitchFamily="2" charset="-79"/>
                </a:rPr>
                <a:t>“Tópicos en diversidad, </a:t>
              </a:r>
              <a:r>
                <a:rPr lang="es-AR" sz="2400" b="1" i="1" dirty="0" err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ea typeface="Batang" pitchFamily="18" charset="-127"/>
                  <a:cs typeface="Aharoni" pitchFamily="2" charset="-79"/>
                </a:rPr>
                <a:t>ecofisiología</a:t>
              </a:r>
              <a:r>
                <a:rPr lang="es-AR" sz="2400" b="1" i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ea typeface="Batang" pitchFamily="18" charset="-127"/>
                  <a:cs typeface="Aharoni" pitchFamily="2" charset="-79"/>
                </a:rPr>
                <a:t> y evolución de protistas”</a:t>
              </a:r>
            </a:p>
            <a:p>
              <a:pPr algn="ctr"/>
              <a:endParaRPr lang="es-A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Batang" pitchFamily="18" charset="-127"/>
                <a:cs typeface="Aharoni" pitchFamily="2" charset="-79"/>
              </a:endParaRPr>
            </a:p>
            <a:p>
              <a:pPr algn="ctr"/>
              <a:r>
                <a:rPr lang="es-A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ea typeface="Batang" pitchFamily="18" charset="-127"/>
                  <a:cs typeface="Aharoni" pitchFamily="2" charset="-79"/>
                </a:rPr>
                <a:t>Responsables: </a:t>
              </a:r>
              <a:r>
                <a:rPr lang="es-AR" sz="2000" b="1" dirty="0" err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ea typeface="Batang" pitchFamily="18" charset="-127"/>
                  <a:cs typeface="Aharoni" pitchFamily="2" charset="-79"/>
                </a:rPr>
                <a:t>Dras</a:t>
              </a:r>
              <a:r>
                <a:rPr lang="es-A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ea typeface="Batang" pitchFamily="18" charset="-127"/>
                  <a:cs typeface="Aharoni" pitchFamily="2" charset="-79"/>
                </a:rPr>
                <a:t>. Visitación </a:t>
              </a:r>
              <a:r>
                <a:rPr lang="es-AR" sz="2000" b="1" dirty="0" err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ea typeface="Batang" pitchFamily="18" charset="-127"/>
                  <a:cs typeface="Aharoni" pitchFamily="2" charset="-79"/>
                </a:rPr>
                <a:t>Conforti</a:t>
              </a:r>
              <a:r>
                <a:rPr lang="es-A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ea typeface="Batang" pitchFamily="18" charset="-127"/>
                  <a:cs typeface="Aharoni" pitchFamily="2" charset="-79"/>
                </a:rPr>
                <a:t>, y </a:t>
              </a:r>
              <a:r>
                <a:rPr lang="es-AR" sz="2000" b="1" dirty="0" err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ea typeface="Batang" pitchFamily="18" charset="-127"/>
                  <a:cs typeface="Aharoni" pitchFamily="2" charset="-79"/>
                </a:rPr>
                <a:t>Angela</a:t>
              </a:r>
              <a:r>
                <a:rPr lang="es-A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ea typeface="Batang" pitchFamily="18" charset="-127"/>
                  <a:cs typeface="Aharoni" pitchFamily="2" charset="-79"/>
                </a:rPr>
                <a:t> Juárez </a:t>
              </a:r>
            </a:p>
            <a:p>
              <a:pPr algn="ctr"/>
              <a:endParaRPr lang="es-A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Batang" pitchFamily="18" charset="-127"/>
                <a:cs typeface="Aharoni" pitchFamily="2" charset="-79"/>
              </a:endParaRPr>
            </a:p>
            <a:p>
              <a:pPr algn="ctr"/>
              <a:r>
                <a:rPr lang="es-A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ea typeface="Batang" pitchFamily="18" charset="-127"/>
                  <a:cs typeface="Aharoni" pitchFamily="2" charset="-79"/>
                </a:rPr>
                <a:t>Dpto. de Biodiversidad y Biología Experimental, </a:t>
              </a:r>
              <a:r>
                <a:rPr lang="es-AR" sz="2000" b="1" dirty="0" err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ea typeface="Batang" pitchFamily="18" charset="-127"/>
                  <a:cs typeface="Aharoni" pitchFamily="2" charset="-79"/>
                </a:rPr>
                <a:t>FCEyN</a:t>
              </a:r>
              <a:r>
                <a:rPr lang="es-A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ea typeface="Batang" pitchFamily="18" charset="-127"/>
                  <a:cs typeface="Aharoni" pitchFamily="2" charset="-79"/>
                </a:rPr>
                <a:t>, UBA</a:t>
              </a:r>
            </a:p>
            <a:p>
              <a:pPr algn="ctr"/>
              <a:endParaRPr lang="es-A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Batang" pitchFamily="18" charset="-127"/>
                <a:cs typeface="Aharoni" pitchFamily="2" charset="-79"/>
              </a:endParaRPr>
            </a:p>
            <a:p>
              <a:pPr algn="ctr"/>
              <a:r>
                <a:rPr lang="es-A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ea typeface="Batang" pitchFamily="18" charset="-127"/>
                  <a:cs typeface="Aharoni" pitchFamily="2" charset="-79"/>
                </a:rPr>
                <a:t>7/8 al 12/8,  10-13hs. y 14-20 </a:t>
              </a:r>
              <a:r>
                <a:rPr lang="es-AR" sz="20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ea typeface="Batang" pitchFamily="18" charset="-127"/>
                  <a:cs typeface="Aharoni" pitchFamily="2" charset="-79"/>
                </a:rPr>
                <a:t>hs. </a:t>
              </a:r>
              <a:endParaRPr lang="es-A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Batang" pitchFamily="18" charset="-127"/>
                <a:cs typeface="Aharoni" pitchFamily="2" charset="-79"/>
              </a:endParaRPr>
            </a:p>
            <a:p>
              <a:pPr algn="ctr"/>
              <a:endParaRPr lang="es-A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Batang" pitchFamily="18" charset="-127"/>
                <a:cs typeface="Aharoni" pitchFamily="2" charset="-79"/>
              </a:endParaRPr>
            </a:p>
            <a:p>
              <a:pPr algn="ctr"/>
              <a:r>
                <a:rPr lang="es-A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ea typeface="Batang" pitchFamily="18" charset="-127"/>
                  <a:cs typeface="Aharoni" pitchFamily="2" charset="-79"/>
                </a:rPr>
                <a:t>Información: conforti@bg.fcen.uba.ar</a:t>
              </a:r>
            </a:p>
            <a:p>
              <a:pPr algn="ctr"/>
              <a:endParaRPr lang="es-A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Batang" pitchFamily="18" charset="-127"/>
                <a:cs typeface="Aharoni" pitchFamily="2" charset="-79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6" descr="Resultado de imagen para volvox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1032" name="AutoShape 8" descr="Resultado de imagen para volvox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1034" name="AutoShape 10" descr="Resultado de imagen para volvox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1036" name="AutoShape 12" descr="Resultado de imagen para volvox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grpSp>
        <p:nvGrpSpPr>
          <p:cNvPr id="3" name="30 Grupo"/>
          <p:cNvGrpSpPr/>
          <p:nvPr/>
        </p:nvGrpSpPr>
        <p:grpSpPr>
          <a:xfrm>
            <a:off x="-36513" y="35634"/>
            <a:ext cx="9181331" cy="6849750"/>
            <a:chOff x="-36513" y="35634"/>
            <a:chExt cx="9181331" cy="6849750"/>
          </a:xfrm>
        </p:grpSpPr>
        <p:pic>
          <p:nvPicPr>
            <p:cNvPr id="8" name="Picture 12" descr="ANd9GcQea2vkZdx9mR8RlyW__qrE2-3JJQhXVwHxwa9W-3U1mNkUkU_uZw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32038" y="44624"/>
              <a:ext cx="2932250" cy="25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876256" y="35634"/>
              <a:ext cx="2232248" cy="2601278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</p:pic>
        <p:pic>
          <p:nvPicPr>
            <p:cNvPr id="17" name="Picture 5" descr="protist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403648" y="44624"/>
              <a:ext cx="3024336" cy="2930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2" descr="http://ar.wrs.yahoo.com/_ylt=A0WTf2p_9rJJWRIAuG.29Qt./SIG=12dc0u5ah/EXP=1236551679/**http%3A/www.microscopy-uk.org.uk/mag/imgaug06/euplotes.jpg"/>
            <p:cNvPicPr>
              <a:picLocks noChangeAspect="1" noChangeArrowheads="1"/>
            </p:cNvPicPr>
            <p:nvPr/>
          </p:nvPicPr>
          <p:blipFill>
            <a:blip r:embed="rId5" cstate="print"/>
            <a:srcRect b="23857"/>
            <a:stretch>
              <a:fillRect/>
            </a:stretch>
          </p:blipFill>
          <p:spPr bwMode="auto">
            <a:xfrm>
              <a:off x="6444208" y="2520415"/>
              <a:ext cx="2700610" cy="2636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8" name="Picture 14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99263" y="2348880"/>
              <a:ext cx="2444945" cy="2764160"/>
            </a:xfrm>
            <a:prstGeom prst="rect">
              <a:avLst/>
            </a:prstGeom>
            <a:noFill/>
          </p:spPr>
        </p:pic>
        <p:pic>
          <p:nvPicPr>
            <p:cNvPr id="20" name="Picture 7" descr="Resultado de imagen para trachelomonas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 rot="16200000">
              <a:off x="7417742" y="5190727"/>
              <a:ext cx="1873250" cy="151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" name="Picture 2" descr="C:\Users\Bibi Conforti\Desktop\euglena-mutabilis-protist-gerd-guenther.jpg"/>
            <p:cNvPicPr>
              <a:picLocks noChangeAspect="1" noChangeArrowheads="1"/>
            </p:cNvPicPr>
            <p:nvPr/>
          </p:nvPicPr>
          <p:blipFill>
            <a:blip r:embed="rId8" cstate="print"/>
            <a:srcRect l="5075" t="21300" r="4754" b="10181"/>
            <a:stretch>
              <a:fillRect/>
            </a:stretch>
          </p:blipFill>
          <p:spPr bwMode="auto">
            <a:xfrm>
              <a:off x="4067944" y="5085184"/>
              <a:ext cx="3528392" cy="17840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" name="Picture 4" descr="Resultado de imagen para ameba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 rot="16200000">
              <a:off x="-579106" y="587219"/>
              <a:ext cx="2880319" cy="1795129"/>
            </a:xfrm>
            <a:prstGeom prst="rect">
              <a:avLst/>
            </a:prstGeom>
            <a:noFill/>
          </p:spPr>
        </p:pic>
        <p:pic>
          <p:nvPicPr>
            <p:cNvPr id="1046" name="Picture 22" descr="Resultado de imagen para feofitas algas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 rot="5400000">
              <a:off x="-476089" y="3364520"/>
              <a:ext cx="3933056" cy="3053903"/>
            </a:xfrm>
            <a:prstGeom prst="rect">
              <a:avLst/>
            </a:prstGeom>
            <a:noFill/>
          </p:spPr>
        </p:pic>
        <p:pic>
          <p:nvPicPr>
            <p:cNvPr id="29" name="Picture 16" descr="Resultado de imagen para dinoflagelados"/>
            <p:cNvPicPr>
              <a:picLocks noChangeAspect="1" noChangeArrowheads="1"/>
            </p:cNvPicPr>
            <p:nvPr/>
          </p:nvPicPr>
          <p:blipFill>
            <a:blip r:embed="rId11" cstate="print"/>
            <a:srcRect t="1049"/>
            <a:stretch>
              <a:fillRect/>
            </a:stretch>
          </p:blipFill>
          <p:spPr bwMode="auto">
            <a:xfrm rot="5400000">
              <a:off x="1626696" y="2787952"/>
              <a:ext cx="2736305" cy="2002174"/>
            </a:xfrm>
            <a:prstGeom prst="rect">
              <a:avLst/>
            </a:prstGeom>
            <a:noFill/>
          </p:spPr>
        </p:pic>
        <p:pic>
          <p:nvPicPr>
            <p:cNvPr id="30" name="Picture 18" descr="Resultado de imagen para diatomeas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953273" y="5141168"/>
              <a:ext cx="3114671" cy="1744216"/>
            </a:xfrm>
            <a:prstGeom prst="rect">
              <a:avLst/>
            </a:prstGeom>
            <a:noFill/>
          </p:spPr>
        </p:pic>
      </p:grpSp>
      <p:sp>
        <p:nvSpPr>
          <p:cNvPr id="21" name="20 CuadroTexto"/>
          <p:cNvSpPr txBox="1"/>
          <p:nvPr/>
        </p:nvSpPr>
        <p:spPr>
          <a:xfrm>
            <a:off x="578899" y="1772816"/>
            <a:ext cx="8342348" cy="38472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s-E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              </a:t>
            </a:r>
            <a:r>
              <a:rPr lang="es-ES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Contenidos mínimos de curso</a:t>
            </a:r>
          </a:p>
          <a:p>
            <a:pPr algn="just"/>
            <a:br>
              <a:rPr lang="es-ES" sz="2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es-ES" sz="2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- Morfología celular comparada de los protistas. </a:t>
            </a:r>
            <a:br>
              <a:rPr lang="es-ES" sz="2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es-ES" sz="2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- Análisis y observación de sus grupos más importantes.</a:t>
            </a:r>
            <a:br>
              <a:rPr lang="es-ES" sz="2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es-ES" sz="2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- </a:t>
            </a:r>
            <a:r>
              <a:rPr lang="es-ES_tradnl" sz="2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Origen de los Protistas.</a:t>
            </a:r>
          </a:p>
          <a:p>
            <a:pPr algn="just"/>
            <a:r>
              <a:rPr lang="es-ES_tradnl" sz="2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- Aspectos p</a:t>
            </a:r>
            <a:r>
              <a:rPr lang="es-ES" sz="20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roblemáticos</a:t>
            </a:r>
            <a:r>
              <a:rPr lang="es-ES" sz="2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de su taxonomía.  </a:t>
            </a:r>
          </a:p>
          <a:p>
            <a:pPr algn="just">
              <a:buFontTx/>
              <a:buChar char="-"/>
            </a:pPr>
            <a:r>
              <a:rPr lang="es-ES" sz="2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Particularidades de su división celular. Tipos de reproducción.  </a:t>
            </a:r>
          </a:p>
          <a:p>
            <a:pPr algn="just">
              <a:buFontTx/>
              <a:buChar char="-"/>
            </a:pPr>
            <a:r>
              <a:rPr lang="es-ES" sz="2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Tipos de locomoción y nutrición. </a:t>
            </a:r>
          </a:p>
          <a:p>
            <a:pPr algn="just">
              <a:buFontTx/>
              <a:buChar char="-"/>
            </a:pPr>
            <a:r>
              <a:rPr lang="es-ES" sz="2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Ecología. Protistas indicadores de contaminación.</a:t>
            </a:r>
          </a:p>
          <a:p>
            <a:pPr algn="just">
              <a:buFontTx/>
              <a:buChar char="-"/>
            </a:pPr>
            <a:r>
              <a:rPr lang="es-ES" sz="2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Evolución. Filogenia. </a:t>
            </a:r>
          </a:p>
          <a:p>
            <a:pPr algn="just">
              <a:buFontTx/>
              <a:buChar char="-"/>
            </a:pPr>
            <a:r>
              <a:rPr lang="es-ES" sz="2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Aplicaciones biotecnológicas de los protistas.</a:t>
            </a:r>
          </a:p>
          <a:p>
            <a:pPr algn="just">
              <a:buFontTx/>
              <a:buChar char="-"/>
            </a:pPr>
            <a:endParaRPr lang="es-AR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138</Words>
  <Application>Microsoft Office PowerPoint</Application>
  <PresentationFormat>Presentación en pantalla (4:3)</PresentationFormat>
  <Paragraphs>19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Comic Sans MS</vt:lpstr>
      <vt:lpstr>Tema de Office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Bibi Conforti</dc:creator>
  <cp:lastModifiedBy>Bibi Conforti</cp:lastModifiedBy>
  <cp:revision>28</cp:revision>
  <dcterms:created xsi:type="dcterms:W3CDTF">2018-06-24T21:46:45Z</dcterms:created>
  <dcterms:modified xsi:type="dcterms:W3CDTF">2023-07-04T13:41:20Z</dcterms:modified>
</cp:coreProperties>
</file>