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7099300" cy="10234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0194F-71D2-4E93-97EA-5E9912C7DC54}" type="datetimeFigureOut">
              <a:rPr lang="es-AR" smtClean="0"/>
              <a:pPr/>
              <a:t>30/10/2021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-36513" y="-27384"/>
            <a:ext cx="9937105" cy="6885384"/>
            <a:chOff x="-36513" y="-27384"/>
            <a:chExt cx="9937105" cy="6885384"/>
          </a:xfrm>
        </p:grpSpPr>
        <p:pic>
          <p:nvPicPr>
            <p:cNvPr id="4" name="Picture 5" descr="protis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-5768"/>
              <a:ext cx="2736304" cy="2930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12" descr="ANd9GcQea2vkZdx9mR8RlyW__qrE2-3JJQhXVwHxwa9W-3U1mNkUkU_uZw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64679" y="-27384"/>
              <a:ext cx="2855393" cy="259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36511" y="2753072"/>
              <a:ext cx="2317560" cy="2620144"/>
            </a:xfrm>
            <a:prstGeom prst="rect">
              <a:avLst/>
            </a:prstGeom>
            <a:noFill/>
          </p:spPr>
        </p:pic>
        <p:pic>
          <p:nvPicPr>
            <p:cNvPr id="7" name="Picture 2" descr="C:\Users\Bibi Conforti\Desktop\euglena-mutabilis-protist-gerd-guenther.jpg"/>
            <p:cNvPicPr>
              <a:picLocks noChangeAspect="1" noChangeArrowheads="1"/>
            </p:cNvPicPr>
            <p:nvPr/>
          </p:nvPicPr>
          <p:blipFill>
            <a:blip r:embed="rId5" cstate="print"/>
            <a:srcRect l="5075" t="21300" r="4754" b="10181"/>
            <a:stretch>
              <a:fillRect/>
            </a:stretch>
          </p:blipFill>
          <p:spPr bwMode="auto">
            <a:xfrm>
              <a:off x="5220072" y="-27384"/>
              <a:ext cx="3923928" cy="2088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8" descr="Resultado de imagen para diatomeas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67744" y="2564904"/>
              <a:ext cx="2957471" cy="1728192"/>
            </a:xfrm>
            <a:prstGeom prst="rect">
              <a:avLst/>
            </a:prstGeom>
            <a:noFill/>
          </p:spPr>
        </p:pic>
        <p:sp>
          <p:nvSpPr>
            <p:cNvPr id="9" name="8 CuadroTexto"/>
            <p:cNvSpPr txBox="1"/>
            <p:nvPr/>
          </p:nvSpPr>
          <p:spPr>
            <a:xfrm>
              <a:off x="3745432" y="5797713"/>
              <a:ext cx="5398568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15/11 </a:t>
              </a:r>
              <a:r>
                <a:rPr lang="es-AR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al 1/12 </a:t>
              </a:r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de 14-20 hs. </a:t>
              </a:r>
            </a:p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Información y preinscripción: </a:t>
              </a:r>
            </a:p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conforti@bg.fcen.uba.ar</a:t>
              </a:r>
              <a:endParaRPr lang="es-AR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Batang" pitchFamily="18" charset="-127"/>
                <a:cs typeface="Aharoni" pitchFamily="2" charset="-79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5148064" y="2319263"/>
              <a:ext cx="399179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Curso de posgrado virtual</a:t>
              </a: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4860032" y="3020759"/>
              <a:ext cx="4572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s-AR" sz="2400" b="1" i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“Tópicos en diversidad, </a:t>
              </a:r>
            </a:p>
            <a:p>
              <a:pPr algn="ctr"/>
              <a:r>
                <a:rPr lang="es-AR" sz="2400" b="1" i="1" dirty="0" err="1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ecofisiología</a:t>
              </a:r>
              <a:r>
                <a:rPr lang="es-AR" sz="2400" b="1" i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 y evolución </a:t>
              </a:r>
            </a:p>
            <a:p>
              <a:pPr algn="ctr"/>
              <a:r>
                <a:rPr lang="es-AR" sz="2400" b="1" i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de protistas”</a:t>
              </a: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2448272" y="4293096"/>
              <a:ext cx="745232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Responsables: </a:t>
              </a:r>
              <a:r>
                <a:rPr lang="es-AR" sz="2000" b="1" dirty="0" err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Dras</a:t>
              </a:r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. Visitación </a:t>
              </a:r>
              <a:r>
                <a:rPr lang="es-AR" sz="2000" b="1" dirty="0" err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Conforti</a:t>
              </a:r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 </a:t>
              </a:r>
            </a:p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y </a:t>
              </a:r>
              <a:r>
                <a:rPr lang="es-AR" sz="2000" b="1" dirty="0" err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Angela</a:t>
              </a:r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 Juárez </a:t>
              </a:r>
            </a:p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Dpto. de Biodiversidad y Biología Experimental,</a:t>
              </a:r>
            </a:p>
            <a:p>
              <a:pPr algn="ctr"/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 </a:t>
              </a:r>
              <a:r>
                <a:rPr lang="es-AR" sz="2000" b="1" dirty="0" err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FCEyN</a:t>
              </a:r>
              <a:r>
                <a:rPr lang="es-AR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, UBA</a:t>
              </a:r>
            </a:p>
          </p:txBody>
        </p:sp>
        <p:pic>
          <p:nvPicPr>
            <p:cNvPr id="13" name="Picture 2" descr="http://ar.wrs.yahoo.com/_ylt=A0WTf2p_9rJJWRIAuG.29Qt./SIG=12dc0u5ah/EXP=1236551679/**http%3A/www.microscopy-uk.org.uk/mag/imgaug06/euplotes.jpg"/>
            <p:cNvPicPr>
              <a:picLocks noChangeAspect="1" noChangeArrowheads="1"/>
            </p:cNvPicPr>
            <p:nvPr/>
          </p:nvPicPr>
          <p:blipFill>
            <a:blip r:embed="rId7" cstate="print"/>
            <a:srcRect b="23857"/>
            <a:stretch>
              <a:fillRect/>
            </a:stretch>
          </p:blipFill>
          <p:spPr bwMode="auto">
            <a:xfrm rot="5400000">
              <a:off x="-5669" y="5331404"/>
              <a:ext cx="1495752" cy="1557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4" descr="Resultado de imagen para ameba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10800000">
              <a:off x="1475656" y="5373216"/>
              <a:ext cx="2382364" cy="14847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5038080" y="4005064"/>
            <a:ext cx="8606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- </a:t>
            </a:r>
            <a:r>
              <a:rPr lang="es-ES_tradnl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Origen y aspectos p</a:t>
            </a:r>
            <a:r>
              <a:rPr lang="es-ES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roblemáticos</a:t>
            </a:r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de su taxonomía. </a:t>
            </a:r>
            <a:endParaRPr lang="es-AR" dirty="0"/>
          </a:p>
        </p:txBody>
      </p:sp>
      <p:sp>
        <p:nvSpPr>
          <p:cNvPr id="21" name="20 Rectángulo"/>
          <p:cNvSpPr/>
          <p:nvPr/>
        </p:nvSpPr>
        <p:spPr>
          <a:xfrm>
            <a:off x="2574032" y="4653136"/>
            <a:ext cx="7830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Particularidades de su división celular. Reproducción. </a:t>
            </a:r>
            <a:endParaRPr lang="es-AR" dirty="0"/>
          </a:p>
        </p:txBody>
      </p:sp>
      <p:grpSp>
        <p:nvGrpSpPr>
          <p:cNvPr id="24" name="23 Grupo"/>
          <p:cNvGrpSpPr/>
          <p:nvPr/>
        </p:nvGrpSpPr>
        <p:grpSpPr>
          <a:xfrm>
            <a:off x="-36513" y="-27384"/>
            <a:ext cx="9756577" cy="6885384"/>
            <a:chOff x="-36513" y="-27384"/>
            <a:chExt cx="9756577" cy="6885384"/>
          </a:xfrm>
        </p:grpSpPr>
        <p:grpSp>
          <p:nvGrpSpPr>
            <p:cNvPr id="2" name="14 Grupo"/>
            <p:cNvGrpSpPr/>
            <p:nvPr/>
          </p:nvGrpSpPr>
          <p:grpSpPr>
            <a:xfrm>
              <a:off x="-36513" y="-27384"/>
              <a:ext cx="9180513" cy="6885384"/>
              <a:chOff x="-36513" y="-27384"/>
              <a:chExt cx="9180513" cy="6885384"/>
            </a:xfrm>
          </p:grpSpPr>
          <p:pic>
            <p:nvPicPr>
              <p:cNvPr id="4" name="Picture 5" descr="protist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-36512" y="-5768"/>
                <a:ext cx="2736304" cy="2930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" name="Picture 12" descr="ANd9GcQea2vkZdx9mR8RlyW__qrE2-3JJQhXVwHxwa9W-3U1mNkUkU_uZw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364679" y="-27384"/>
                <a:ext cx="2855393" cy="2592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1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36511" y="2753072"/>
                <a:ext cx="2317560" cy="2620144"/>
              </a:xfrm>
              <a:prstGeom prst="rect">
                <a:avLst/>
              </a:prstGeom>
              <a:noFill/>
            </p:spPr>
          </p:pic>
          <p:pic>
            <p:nvPicPr>
              <p:cNvPr id="7" name="Picture 2" descr="C:\Users\Bibi Conforti\Desktop\euglena-mutabilis-protist-gerd-guenther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5075" t="21300" r="4754" b="10181"/>
              <a:stretch>
                <a:fillRect/>
              </a:stretch>
            </p:blipFill>
            <p:spPr bwMode="auto">
              <a:xfrm>
                <a:off x="5220072" y="-27384"/>
                <a:ext cx="3923928" cy="2088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18" descr="Resultado de imagen para diatomeas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267744" y="2564904"/>
                <a:ext cx="2957471" cy="1728192"/>
              </a:xfrm>
              <a:prstGeom prst="rect">
                <a:avLst/>
              </a:prstGeom>
              <a:noFill/>
            </p:spPr>
          </p:pic>
          <p:pic>
            <p:nvPicPr>
              <p:cNvPr id="13" name="Picture 2" descr="http://ar.wrs.yahoo.com/_ylt=A0WTf2p_9rJJWRIAuG.29Qt./SIG=12dc0u5ah/EXP=1236551679/**http%3A/www.microscopy-uk.org.uk/mag/imgaug06/euplotes.jp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 b="23857"/>
              <a:stretch>
                <a:fillRect/>
              </a:stretch>
            </p:blipFill>
            <p:spPr bwMode="auto">
              <a:xfrm rot="5400000">
                <a:off x="-5669" y="5331404"/>
                <a:ext cx="1495752" cy="1557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4" descr="Resultado de imagen para ameba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 rot="10800000">
                <a:off x="1475656" y="5373216"/>
                <a:ext cx="2382364" cy="1484784"/>
              </a:xfrm>
              <a:prstGeom prst="rect">
                <a:avLst/>
              </a:prstGeom>
              <a:noFill/>
            </p:spPr>
          </p:pic>
        </p:grpSp>
        <p:sp>
          <p:nvSpPr>
            <p:cNvPr id="16" name="15 Rectángulo"/>
            <p:cNvSpPr/>
            <p:nvPr/>
          </p:nvSpPr>
          <p:spPr>
            <a:xfrm>
              <a:off x="5292080" y="2132856"/>
              <a:ext cx="370165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2000" b="1" i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Contenidos mínimos de curso</a:t>
              </a:r>
              <a:endParaRPr lang="es-AR" sz="2000" dirty="0">
                <a:solidFill>
                  <a:srgbClr val="00B050"/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5184576" y="2636912"/>
              <a:ext cx="395942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Tx/>
                <a:buChar char="-"/>
              </a:pPr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Morfología celular comparada  </a:t>
              </a:r>
            </a:p>
            <a:p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 de los protistas. </a:t>
              </a:r>
              <a:endParaRPr lang="es-AR" dirty="0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5148064" y="3297758"/>
              <a:ext cx="4572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Tx/>
                <a:buChar char="-"/>
              </a:pPr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 Análisis y observación de los </a:t>
              </a:r>
            </a:p>
            <a:p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  grupos más importantes.</a:t>
              </a:r>
              <a:endParaRPr lang="es-AR" dirty="0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4218819" y="5147900"/>
              <a:ext cx="4097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 Tipos de locomoción y nutrición. </a:t>
              </a:r>
              <a:endParaRPr lang="es-AR" dirty="0"/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4176464" y="5589240"/>
              <a:ext cx="4572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/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 Ecología. Protistas indicadores de</a:t>
              </a:r>
            </a:p>
            <a:p>
              <a:pPr algn="just"/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   contaminación. Evolución. Filogenia.</a:t>
              </a:r>
            </a:p>
            <a:p>
              <a:pPr algn="just"/>
              <a:endPara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  <a:p>
              <a:pPr algn="just"/>
              <a:r>
                <a:rPr lang="es-E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 Aplicaciones biotecnológicas. 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124</Words>
  <Application>Microsoft Office PowerPoint</Application>
  <PresentationFormat>Presentación en pantalla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Comic Sans MS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Bibi Conforti</dc:creator>
  <cp:lastModifiedBy>HP 9365</cp:lastModifiedBy>
  <cp:revision>37</cp:revision>
  <dcterms:created xsi:type="dcterms:W3CDTF">2018-06-24T21:46:45Z</dcterms:created>
  <dcterms:modified xsi:type="dcterms:W3CDTF">2021-10-30T20:54:35Z</dcterms:modified>
</cp:coreProperties>
</file>